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99" r:id="rId3"/>
    <p:sldId id="295" r:id="rId4"/>
    <p:sldId id="280" r:id="rId5"/>
    <p:sldId id="274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mbria Math" panose="02040503050406030204" pitchFamily="18" charset="0"/>
      <p:regular r:id="rId12"/>
    </p:embeddedFont>
    <p:embeddedFont>
      <p:font typeface="Kalam" panose="020B0604020202020204" charset="0"/>
      <p:regular r:id="rId13"/>
      <p:bold r:id="rId14"/>
    </p:embeddedFont>
    <p:embeddedFont>
      <p:font typeface="Merriweather" panose="020B0604020202020204" charset="0"/>
      <p:regular r:id="rId15"/>
      <p:bold r:id="rId16"/>
      <p:italic r:id="rId17"/>
      <p:boldItalic r:id="rId18"/>
    </p:embeddedFont>
    <p:embeddedFont>
      <p:font typeface="Nuni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DF5"/>
    <a:srgbClr val="62ACF2"/>
    <a:srgbClr val="48526B"/>
    <a:srgbClr val="FF9184"/>
    <a:srgbClr val="A1CCD2"/>
    <a:srgbClr val="CD8C83"/>
    <a:srgbClr val="057A81"/>
    <a:srgbClr val="4F873E"/>
    <a:srgbClr val="B1C0D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22" autoAdjust="0"/>
  </p:normalViewPr>
  <p:slideViewPr>
    <p:cSldViewPr snapToGrid="0">
      <p:cViewPr varScale="1">
        <p:scale>
          <a:sx n="74" d="100"/>
          <a:sy n="74" d="100"/>
        </p:scale>
        <p:origin x="126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.google.com/linkredirect?authuser=0&amp;dest=https%3A%2F%2Fwww.bloombergquint.com%2Fpolitics%2Fas-nearby-states-report-350-stubble-fires-in-seven-days-delhi-prepares-to-deal-with-bad-ai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dn.s3waas.gov.in/s38cb22bdd0b7ba1ab13d742e22eed8da2/uploads/2019/11/2019110595.pdf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conomictimes.indiatimes.com/news/economy/policy/doubling-farmers-income-cheapest-option-for-india-to-boost-farmers-earning-pay-shortfall/articleshow/64282399.cms?from=md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5034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https://www.bloombergquint.com/politics/as-nearby-states-report-350-stubble-fires-in-seven-days-delhi-prepares-to-deal-with-bad-air</a:t>
            </a:r>
            <a:endParaRPr lang="en-IN" sz="1100" b="0" i="0" u="sng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IN" dirty="0">
                <a:hlinkClick r:id="rId4"/>
              </a:rPr>
              <a:t>https://cdn.s3waas.gov.in/s38cb22bdd0b7ba1ab13d742e22eed8da2/uploads/2019/11/2019110595.pdf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7113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25% farmers are BPL so using our app will get money (</a:t>
            </a:r>
            <a:r>
              <a:rPr lang="en-IN" dirty="0">
                <a:hlinkClick r:id="rId3"/>
              </a:rPr>
              <a:t>https://economictimes.indiatimes.com/news/economy/policy/doubling-farmers-income-cheapest-option-for-india-to-boost-farmers-earning-pay-shortfall/articleshow/64282399.cms?from=mdr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 idea is strong, well studied, well planned and feasible in technical, business and implementation aspects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108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28" name="Google Shape;28;p7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accent2"/>
                </a:solidFill>
                <a:latin typeface="Kalam"/>
                <a:ea typeface="Kalam"/>
                <a:cs typeface="Kalam"/>
                <a:sym typeface="Kalam"/>
              </a:rPr>
              <a:t>“</a:t>
            </a:r>
            <a:endParaRPr sz="7200" b="0" i="0" u="none" strike="noStrike" cap="none">
              <a:solidFill>
                <a:schemeClr val="accent2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26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Watercolor textur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649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60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3925755" y="305471"/>
            <a:ext cx="4960337" cy="1517400"/>
          </a:xfrm>
          <a:prstGeom prst="rect">
            <a:avLst/>
          </a:prstGeom>
          <a:solidFill>
            <a:srgbClr val="92CDF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" sz="3000" b="1" u="sng" dirty="0">
                <a:solidFill>
                  <a:srgbClr val="2C364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  <a:sym typeface="Arial"/>
              </a:rPr>
              <a:t>STUBBLE   AGGREGATION  &amp;     ITS  PROPER  DISPOSAL</a:t>
            </a:r>
            <a:endParaRPr sz="3000" b="1" u="sng" dirty="0">
              <a:solidFill>
                <a:srgbClr val="2C3644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4188906" y="2049996"/>
            <a:ext cx="4697186" cy="2908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i="0" strike="noStrike" cap="none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Arial"/>
              </a:rPr>
              <a:t>Theme –  Waste Management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PSID </a:t>
            </a:r>
            <a:r>
              <a:rPr lang="en" sz="20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 </a:t>
            </a:r>
            <a:r>
              <a:rPr lang="en" sz="1800" i="0" strike="noStrike" cap="none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Arial"/>
              </a:rPr>
              <a:t>AN316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" sz="1800" dirty="0">
              <a:solidFill>
                <a:schemeClr val="dk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</a:t>
            </a:r>
            <a:r>
              <a:rPr lang="en" sz="20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PSO</a:t>
            </a:r>
            <a:r>
              <a:rPr lang="en" sz="1800" dirty="0">
                <a:solidFill>
                  <a:schemeClr val="dk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- </a:t>
            </a:r>
            <a:endParaRPr i="0" strike="noStrike" cap="none" dirty="0">
              <a:solidFill>
                <a:schemeClr val="dk2"/>
              </a:solidFill>
              <a:latin typeface="Cambria Math" panose="02040503050406030204" pitchFamily="18" charset="0"/>
              <a:ea typeface="Cambria Math" panose="02040503050406030204" pitchFamily="18" charset="0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B5A160-A746-47E2-90DF-89D347AB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297320"/>
            <a:ext cx="802291" cy="4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62035-D05C-4140-94D0-60A53047CA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1" t="19357" b="23475"/>
          <a:stretch/>
        </p:blipFill>
        <p:spPr>
          <a:xfrm>
            <a:off x="6580210" y="3996029"/>
            <a:ext cx="1535723" cy="934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AF123-ECF4-44BE-9C3C-64FC42B9E4F1}"/>
              </a:ext>
            </a:extLst>
          </p:cNvPr>
          <p:cNvSpPr txBox="1"/>
          <p:nvPr/>
        </p:nvSpPr>
        <p:spPr>
          <a:xfrm flipH="1">
            <a:off x="4797126" y="4325816"/>
            <a:ext cx="164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Our Solution  -</a:t>
            </a:r>
            <a:endParaRPr lang="en-IN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00000B-0036-4A37-B954-074C3C78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529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B0BA9C-D69B-4543-9C0B-3265D55F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766" y="255677"/>
            <a:ext cx="618186" cy="4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5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9B7E9E-8ECE-43BB-92B7-D7E7B6D9F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46B266-DFDA-4611-9A13-7B491B5B10CD}"/>
              </a:ext>
            </a:extLst>
          </p:cNvPr>
          <p:cNvCxnSpPr>
            <a:cxnSpLocks/>
          </p:cNvCxnSpPr>
          <p:nvPr/>
        </p:nvCxnSpPr>
        <p:spPr>
          <a:xfrm flipH="1">
            <a:off x="4538544" y="1862254"/>
            <a:ext cx="1" cy="2510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DF746E-A385-432C-B770-B70F372C9F89}"/>
              </a:ext>
            </a:extLst>
          </p:cNvPr>
          <p:cNvSpPr txBox="1"/>
          <p:nvPr/>
        </p:nvSpPr>
        <p:spPr>
          <a:xfrm>
            <a:off x="256474" y="828164"/>
            <a:ext cx="8673179" cy="75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-311150" algn="just">
              <a:lnSpc>
                <a:spcPct val="150000"/>
              </a:lnSpc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-IN" sz="1600" b="1" dirty="0">
                <a:solidFill>
                  <a:schemeClr val="bg2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According to government </a:t>
            </a:r>
            <a:r>
              <a:rPr lang="en-IN" b="1" dirty="0">
                <a:solidFill>
                  <a:schemeClr val="bg2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agencies </a:t>
            </a:r>
            <a:r>
              <a:rPr lang="en-IN" sz="1600" b="1" dirty="0">
                <a:solidFill>
                  <a:schemeClr val="bg2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2500 Kg- 3000 Kg of stubble </a:t>
            </a:r>
            <a:r>
              <a:rPr lang="en-IN" b="1" dirty="0">
                <a:solidFill>
                  <a:schemeClr val="bg2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is collected from </a:t>
            </a:r>
            <a:r>
              <a:rPr lang="en-IN" sz="1600" b="1" dirty="0">
                <a:solidFill>
                  <a:schemeClr val="bg2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1 acre  of land</a:t>
            </a:r>
            <a:r>
              <a:rPr lang="en-IN" b="1" dirty="0">
                <a:solidFill>
                  <a:schemeClr val="bg2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.                     </a:t>
            </a:r>
          </a:p>
          <a:p>
            <a:pPr marL="1060450" lvl="2" algn="just">
              <a:lnSpc>
                <a:spcPct val="150000"/>
              </a:lnSpc>
              <a:buClr>
                <a:srgbClr val="424242"/>
              </a:buClr>
              <a:buSzPts val="1300"/>
            </a:pPr>
            <a:r>
              <a:rPr lang="en-IN" b="1" dirty="0">
                <a:solidFill>
                  <a:schemeClr val="bg2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	</a:t>
            </a:r>
            <a:endParaRPr lang="en-I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0C236-98A2-430F-AC65-54DC819A8BB3}"/>
              </a:ext>
            </a:extLst>
          </p:cNvPr>
          <p:cNvSpPr txBox="1"/>
          <p:nvPr/>
        </p:nvSpPr>
        <p:spPr>
          <a:xfrm>
            <a:off x="1895706" y="141358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Min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BF481-3926-475C-B371-5F5E6456AF1E}"/>
              </a:ext>
            </a:extLst>
          </p:cNvPr>
          <p:cNvSpPr txBox="1"/>
          <p:nvPr/>
        </p:nvSpPr>
        <p:spPr>
          <a:xfrm>
            <a:off x="6545767" y="14247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Max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F1D4C-316A-45CA-B480-1A88670B12F9}"/>
              </a:ext>
            </a:extLst>
          </p:cNvPr>
          <p:cNvSpPr txBox="1"/>
          <p:nvPr/>
        </p:nvSpPr>
        <p:spPr>
          <a:xfrm>
            <a:off x="256474" y="1799419"/>
            <a:ext cx="3992147" cy="25730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88950" lvl="0" indent="-342900" algn="just">
              <a:lnSpc>
                <a:spcPct val="115000"/>
              </a:lnSpc>
              <a:spcBef>
                <a:spcPts val="1600"/>
              </a:spcBef>
              <a:buClr>
                <a:srgbClr val="424242"/>
              </a:buClr>
              <a:buSzPts val="1300"/>
              <a:buFont typeface="+mj-lt"/>
              <a:buAutoNum type="arabicPeriod"/>
            </a:pP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So the amount for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2500 Kg </a:t>
            </a: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of stubble	 	=  Rs. 8 * 2500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</a:t>
            </a:r>
            <a:r>
              <a:rPr lang="en-IN" sz="1600" b="1" dirty="0">
                <a:solidFill>
                  <a:schemeClr val="bg2"/>
                </a:solidFill>
                <a:latin typeface="Nunito" panose="020B0604020202020204" charset="0"/>
              </a:rPr>
              <a:t>₹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20,000 </a:t>
            </a:r>
          </a:p>
          <a:p>
            <a:pPr marL="488950" lvl="0" indent="-342900" algn="just">
              <a:lnSpc>
                <a:spcPct val="115000"/>
              </a:lnSpc>
              <a:buClr>
                <a:srgbClr val="424242"/>
              </a:buClr>
              <a:buSzPts val="1300"/>
              <a:buFont typeface="+mj-lt"/>
              <a:buAutoNum type="arabicPeriod"/>
            </a:pP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Therefore</a:t>
            </a:r>
            <a:r>
              <a:rPr lang="en-IN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Profit per acre </a:t>
            </a:r>
          </a:p>
          <a:p>
            <a:pPr marL="146050" lvl="1" algn="just">
              <a:lnSpc>
                <a:spcPct val="115000"/>
              </a:lnSpc>
              <a:buClr>
                <a:srgbClr val="424242"/>
              </a:buClr>
              <a:buSzPts val="1300"/>
            </a:pPr>
            <a:r>
              <a:rPr lang="en-IN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20,000 – 5,000 =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15,000 </a:t>
            </a:r>
            <a:r>
              <a:rPr lang="en-IN" sz="1600" b="1" dirty="0">
                <a:solidFill>
                  <a:schemeClr val="bg2"/>
                </a:solidFill>
                <a:latin typeface="Nunito" panose="020B0604020202020204" charset="0"/>
              </a:rPr>
              <a:t>₹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/acre</a:t>
            </a:r>
          </a:p>
          <a:p>
            <a:pPr marL="146050" lvl="1" algn="just">
              <a:lnSpc>
                <a:spcPct val="115000"/>
              </a:lnSpc>
              <a:buClr>
                <a:srgbClr val="424242"/>
              </a:buClr>
              <a:buSzPts val="1300"/>
            </a:pPr>
            <a:endParaRPr lang="en-IN" b="1" dirty="0">
              <a:solidFill>
                <a:schemeClr val="bg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88950" lvl="0" indent="-342900" algn="just">
              <a:lnSpc>
                <a:spcPct val="115000"/>
              </a:lnSpc>
              <a:buClr>
                <a:srgbClr val="424242"/>
              </a:buClr>
              <a:buSzPts val="1300"/>
              <a:buFont typeface="+mj-lt"/>
              <a:buAutoNum type="arabicPeriod"/>
            </a:pP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On an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average profit from every piece of land </a:t>
            </a: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15,000 * 2.5 </a:t>
            </a:r>
          </a:p>
          <a:p>
            <a:pPr marL="146050" lvl="1" algn="just">
              <a:lnSpc>
                <a:spcPct val="115000"/>
              </a:lnSpc>
              <a:buClr>
                <a:srgbClr val="424242"/>
              </a:buClr>
              <a:buSzPts val="1300"/>
            </a:pP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		               = </a:t>
            </a:r>
            <a:r>
              <a:rPr lang="en-IN" sz="1800" b="1" dirty="0">
                <a:solidFill>
                  <a:srgbClr val="C00000"/>
                </a:solidFill>
                <a:latin typeface="Nunito" panose="020B0604020202020204" charset="0"/>
              </a:rPr>
              <a:t>₹</a:t>
            </a:r>
            <a:r>
              <a:rPr lang="en-IN" sz="1800" b="1" u="sng" dirty="0">
                <a:solidFill>
                  <a:srgbClr val="C00000"/>
                </a:solidFill>
                <a:latin typeface="Nunito"/>
                <a:sym typeface="Nunito"/>
              </a:rPr>
              <a:t> 37</a:t>
            </a:r>
            <a:r>
              <a:rPr lang="en-IN" sz="1800" b="1" u="sng" dirty="0">
                <a:solidFill>
                  <a:srgbClr val="C00000"/>
                </a:solidFill>
                <a:latin typeface="Nunito"/>
                <a:ea typeface="Nunito"/>
                <a:cs typeface="Nunito"/>
                <a:sym typeface="Nunito"/>
              </a:rPr>
              <a:t>,500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A86FD-B885-4284-86C0-643A07E20B1B}"/>
              </a:ext>
            </a:extLst>
          </p:cNvPr>
          <p:cNvSpPr txBox="1"/>
          <p:nvPr/>
        </p:nvSpPr>
        <p:spPr>
          <a:xfrm>
            <a:off x="4802448" y="1795703"/>
            <a:ext cx="3992147" cy="25730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88950" lvl="0" indent="-342900" algn="just">
              <a:lnSpc>
                <a:spcPct val="115000"/>
              </a:lnSpc>
              <a:spcBef>
                <a:spcPts val="1600"/>
              </a:spcBef>
              <a:buClr>
                <a:srgbClr val="424242"/>
              </a:buClr>
              <a:buSzPts val="1300"/>
              <a:buFont typeface="+mj-lt"/>
              <a:buAutoNum type="arabicPeriod"/>
            </a:pP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So the amount for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3000 Kg </a:t>
            </a: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of stubble	 	=  Rs.12 * 3000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</a:t>
            </a:r>
            <a:r>
              <a:rPr lang="en-IN" sz="1600" b="1" dirty="0">
                <a:solidFill>
                  <a:schemeClr val="bg2"/>
                </a:solidFill>
                <a:latin typeface="Nunito" panose="020B0604020202020204" charset="0"/>
              </a:rPr>
              <a:t>₹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 36,000 </a:t>
            </a:r>
          </a:p>
          <a:p>
            <a:pPr marL="488950" lvl="0" indent="-342900" algn="just">
              <a:lnSpc>
                <a:spcPct val="115000"/>
              </a:lnSpc>
              <a:buClr>
                <a:srgbClr val="424242"/>
              </a:buClr>
              <a:buSzPts val="1300"/>
              <a:buFont typeface="+mj-lt"/>
              <a:buAutoNum type="arabicPeriod"/>
            </a:pP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Therefore</a:t>
            </a:r>
            <a:r>
              <a:rPr lang="en-IN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Profit per acre </a:t>
            </a:r>
          </a:p>
          <a:p>
            <a:pPr marL="146050" lvl="1" algn="just">
              <a:lnSpc>
                <a:spcPct val="115000"/>
              </a:lnSpc>
              <a:buClr>
                <a:srgbClr val="424242"/>
              </a:buClr>
              <a:buSzPts val="1300"/>
            </a:pPr>
            <a:r>
              <a:rPr lang="en-IN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36,000 – 5,000 =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31,000 </a:t>
            </a:r>
            <a:r>
              <a:rPr lang="en-IN" sz="1600" b="1" dirty="0">
                <a:solidFill>
                  <a:schemeClr val="bg2"/>
                </a:solidFill>
                <a:latin typeface="Nunito" panose="020B0604020202020204" charset="0"/>
              </a:rPr>
              <a:t>₹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/acre</a:t>
            </a:r>
          </a:p>
          <a:p>
            <a:pPr marL="488950" lvl="1" indent="-342900" algn="just">
              <a:lnSpc>
                <a:spcPct val="115000"/>
              </a:lnSpc>
              <a:buClr>
                <a:srgbClr val="424242"/>
              </a:buClr>
              <a:buSzPts val="1300"/>
              <a:buFont typeface="+mj-lt"/>
              <a:buAutoNum type="arabicPeriod"/>
            </a:pPr>
            <a:endParaRPr lang="en-IN" b="1" dirty="0">
              <a:solidFill>
                <a:schemeClr val="bg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88950" lvl="0" indent="-342900" algn="just">
              <a:lnSpc>
                <a:spcPct val="115000"/>
              </a:lnSpc>
              <a:buClr>
                <a:srgbClr val="424242"/>
              </a:buClr>
              <a:buSzPts val="1300"/>
              <a:buFont typeface="+mj-lt"/>
              <a:buAutoNum type="arabicPeriod"/>
            </a:pP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On an </a:t>
            </a: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average profit from every piece of land </a:t>
            </a:r>
            <a:r>
              <a:rPr lang="en-IN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= 31,000 * 2.5 </a:t>
            </a:r>
          </a:p>
          <a:p>
            <a:pPr marL="146050" lvl="1" algn="just">
              <a:lnSpc>
                <a:spcPct val="115000"/>
              </a:lnSpc>
              <a:buClr>
                <a:srgbClr val="424242"/>
              </a:buClr>
              <a:buSzPts val="1300"/>
            </a:pPr>
            <a:r>
              <a:rPr lang="en-IN" sz="1600" b="1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		               = </a:t>
            </a: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  <a:latin typeface="Nunito" panose="020B0604020202020204" charset="0"/>
              </a:rPr>
              <a:t>₹</a:t>
            </a:r>
            <a:r>
              <a:rPr lang="en-IN" sz="1800" b="1" u="sng" dirty="0">
                <a:solidFill>
                  <a:schemeClr val="accent5">
                    <a:lumMod val="50000"/>
                  </a:schemeClr>
                </a:solidFill>
                <a:latin typeface="Nunito"/>
                <a:sym typeface="Nunito"/>
              </a:rPr>
              <a:t> 77</a:t>
            </a:r>
            <a:r>
              <a:rPr lang="en-IN" sz="1800" b="1" u="sng" dirty="0">
                <a:solidFill>
                  <a:schemeClr val="accent5">
                    <a:lumMod val="5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,500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457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FE9ED7-BEB3-4F64-A4E9-9D7422B3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070" y="241529"/>
            <a:ext cx="5832600" cy="850671"/>
          </a:xfrm>
        </p:spPr>
        <p:txBody>
          <a:bodyPr/>
          <a:lstStyle/>
          <a:p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  <a:t>Unique Selling Points</a:t>
            </a:r>
            <a:br>
              <a:rPr lang="en-IN" sz="2400" dirty="0">
                <a:solidFill>
                  <a:schemeClr val="accent3">
                    <a:lumMod val="75000"/>
                  </a:schemeClr>
                </a:solidFill>
              </a:rPr>
            </a:b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48228-5878-4CD9-90B9-F10C2AEB6A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4C107-DF91-4D8C-BB2D-DFCF5DDFD93D}"/>
              </a:ext>
            </a:extLst>
          </p:cNvPr>
          <p:cNvSpPr txBox="1"/>
          <p:nvPr/>
        </p:nvSpPr>
        <p:spPr>
          <a:xfrm>
            <a:off x="2508740" y="779582"/>
            <a:ext cx="6248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EA1E2EC-06A3-42C0-8B70-FA7078B53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8740" y="865933"/>
            <a:ext cx="6635260" cy="4036038"/>
          </a:xfrm>
        </p:spPr>
        <p:txBody>
          <a:bodyPr/>
          <a:lstStyle/>
          <a:p>
            <a:pPr>
              <a:lnSpc>
                <a:spcPct val="20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User-Friendly Farmer-side technology</a:t>
            </a:r>
          </a:p>
          <a:p>
            <a:pPr>
              <a:lnSpc>
                <a:spcPct val="20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Strong technical stack</a:t>
            </a:r>
          </a:p>
          <a:p>
            <a:pPr>
              <a:lnSpc>
                <a:spcPct val="20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Beneficial for all the stakeholders</a:t>
            </a:r>
          </a:p>
          <a:p>
            <a:pPr>
              <a:lnSpc>
                <a:spcPct val="20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/>
              <a:t>Helps to solve the ultimate problem of Air pollution through stubble burning</a:t>
            </a:r>
          </a:p>
          <a:p>
            <a:pPr>
              <a:lnSpc>
                <a:spcPct val="20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/>
              <a:t>Well researched Business Model with realistic goals</a:t>
            </a:r>
          </a:p>
          <a:p>
            <a:pPr>
              <a:lnSpc>
                <a:spcPct val="20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/>
              <a:t>Easy and secured authentication for both farmers and companies</a:t>
            </a:r>
          </a:p>
          <a:p>
            <a:pPr>
              <a:lnSpc>
                <a:spcPct val="20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/>
          </a:p>
          <a:p>
            <a:pPr>
              <a:lnSpc>
                <a:spcPct val="20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93354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0CBFFF92-C100-4ECD-80C1-42DAF76E41B3}"/>
              </a:ext>
            </a:extLst>
          </p:cNvPr>
          <p:cNvSpPr txBox="1">
            <a:spLocks/>
          </p:cNvSpPr>
          <p:nvPr/>
        </p:nvSpPr>
        <p:spPr>
          <a:xfrm>
            <a:off x="3834337" y="1558732"/>
            <a:ext cx="4571100" cy="271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r"/>
            <a:r>
              <a:rPr lang="en-US" sz="2400" b="1" dirty="0"/>
              <a:t>- Team Brain Stormers</a:t>
            </a:r>
            <a:br>
              <a:rPr lang="en-US" sz="2400" b="1" dirty="0"/>
            </a:br>
            <a:br>
              <a:rPr lang="en-US" sz="2400" b="1" dirty="0"/>
            </a:b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A6C74-4EDA-4FFC-AEB6-10351C3E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37" y="1209176"/>
            <a:ext cx="4907705" cy="27251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294</Words>
  <Application>Microsoft Office PowerPoint</Application>
  <PresentationFormat>On-screen Show (16:9)</PresentationFormat>
  <Paragraphs>37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Wingdings</vt:lpstr>
      <vt:lpstr>Cambria Math</vt:lpstr>
      <vt:lpstr>Merriweather</vt:lpstr>
      <vt:lpstr>Arial</vt:lpstr>
      <vt:lpstr>Nunito</vt:lpstr>
      <vt:lpstr>Kalam</vt:lpstr>
      <vt:lpstr>Calibri</vt:lpstr>
      <vt:lpstr>Woodville template</vt:lpstr>
      <vt:lpstr>STUBBLE   AGGREGATION  &amp;     ITS  PROPER  DISPOSAL</vt:lpstr>
      <vt:lpstr>PowerPoint Presentation</vt:lpstr>
      <vt:lpstr>PowerPoint Presentation</vt:lpstr>
      <vt:lpstr>        Unique Selling Points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STUBBLE AGGREGATION &amp; ITS PROPER DISPOSAL</dc:title>
  <cp:lastModifiedBy>Devesh Bhogre</cp:lastModifiedBy>
  <cp:revision>87</cp:revision>
  <dcterms:modified xsi:type="dcterms:W3CDTF">2020-08-03T09:09:29Z</dcterms:modified>
</cp:coreProperties>
</file>